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2" r:id="rId3"/>
    <p:sldId id="283" r:id="rId4"/>
    <p:sldId id="269" r:id="rId5"/>
    <p:sldId id="284" r:id="rId6"/>
    <p:sldId id="290" r:id="rId7"/>
    <p:sldId id="288" r:id="rId8"/>
    <p:sldId id="286" r:id="rId9"/>
    <p:sldId id="287" r:id="rId10"/>
    <p:sldId id="285" r:id="rId11"/>
    <p:sldId id="289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12" autoAdjust="0"/>
    <p:restoredTop sz="88692" autoAdjust="0"/>
  </p:normalViewPr>
  <p:slideViewPr>
    <p:cSldViewPr snapToGrid="0" snapToObjects="1" showGuides="1">
      <p:cViewPr>
        <p:scale>
          <a:sx n="85" d="100"/>
          <a:sy n="85" d="100"/>
        </p:scale>
        <p:origin x="-920" y="-72"/>
      </p:cViewPr>
      <p:guideLst>
        <p:guide orient="horz" pos="3862"/>
        <p:guide pos="50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5D8A1-0FEB-1745-92BF-8BFD097DC454}" type="datetimeFigureOut">
              <a:rPr lang="en-US" smtClean="0"/>
              <a:t>3/26/14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9488A-5EA9-2642-9AC4-73E6656A4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094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1BD16-B2B8-E34B-B06A-F3CE6EA259DA}" type="datetimeFigureOut">
              <a:rPr lang="en-US" smtClean="0"/>
              <a:t>3/26/14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9D241-15EB-224F-8A08-9655862D7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98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Relationship Id="rId3" Type="http://schemas.openxmlformats.org/officeDocument/2006/relationships/hyperlink" Target="http://transition.fcc.gov/cgb/policy/TCPA-Rules.pdf" TargetMode="Externa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 smtClean="0">
                <a:hlinkClick r:id="rId3"/>
              </a:rPr>
              <a:t>http://transition.fcc.gov/cgb/policy/TCPA-Rules.pdf] that our customers obtain written consent from their consumers before delivering certain types of text or voice communications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9D241-15EB-224F-8A08-9655862D77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19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www.kleinmoynihan.com</a:t>
            </a:r>
            <a:r>
              <a:rPr lang="en-US" dirty="0" smtClean="0"/>
              <a:t>/publication/new-tcpa-rules-effective-october-16-2013/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9D241-15EB-224F-8A08-9655862D77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19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326595"/>
            <a:ext cx="7315200" cy="513443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 baseline="0">
                <a:solidFill>
                  <a:schemeClr val="bg1"/>
                </a:solidFill>
                <a:latin typeface="Helvetica Neue LT W1G 75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a title modifier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836612"/>
            <a:ext cx="457200" cy="0"/>
          </a:xfrm>
          <a:prstGeom prst="line">
            <a:avLst/>
          </a:prstGeom>
          <a:ln w="762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355600"/>
            <a:ext cx="457200" cy="0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intuit_w_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536700"/>
            <a:ext cx="787400" cy="229712"/>
          </a:xfrm>
          <a:prstGeom prst="rect">
            <a:avLst/>
          </a:prstGeom>
        </p:spPr>
      </p:pic>
      <p:sp>
        <p:nvSpPr>
          <p:cNvPr id="1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635250" y="5581690"/>
            <a:ext cx="5137150" cy="6018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FontTx/>
              <a:buNone/>
              <a:defRPr sz="1400" cap="all">
                <a:solidFill>
                  <a:schemeClr val="bg1"/>
                </a:solidFill>
              </a:defRPr>
            </a:lvl1pPr>
            <a:lvl2pPr marL="457176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354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53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707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Authors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840038"/>
            <a:ext cx="7315200" cy="2741612"/>
          </a:xfrm>
        </p:spPr>
        <p:txBody>
          <a:bodyPr anchor="b" anchorCtr="0">
            <a:normAutofit/>
          </a:bodyPr>
          <a:lstStyle>
            <a:lvl1pPr>
              <a:lnSpc>
                <a:spcPts val="7000"/>
              </a:lnSpc>
              <a:spcBef>
                <a:spcPts val="0"/>
              </a:spcBef>
              <a:defRPr sz="7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a</a:t>
            </a:r>
            <a:br>
              <a:rPr lang="en-US" dirty="0" smtClean="0"/>
            </a:br>
            <a:r>
              <a:rPr lang="en-US" dirty="0" smtClean="0"/>
              <a:t>Two to three line 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>
          <a:xfrm>
            <a:off x="457200" y="5586857"/>
            <a:ext cx="2133600" cy="365125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4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fld id="{F0CE33C1-4B7C-1F4D-B7A2-649272DA394B}" type="datetime4">
              <a:rPr lang="en-US" smtClean="0"/>
              <a:t>March 26, 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47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Slide">
    <p:bg>
      <p:bgPr>
        <a:gradFill flip="none" rotWithShape="1">
          <a:gsLst>
            <a:gs pos="0">
              <a:schemeClr val="accent4"/>
            </a:gs>
            <a:gs pos="80000">
              <a:schemeClr val="accent6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26595"/>
            <a:ext cx="7315200" cy="513443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 baseline="0">
                <a:solidFill>
                  <a:schemeClr val="bg1"/>
                </a:solidFill>
                <a:latin typeface="Helvetica Neue LT W1G 75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836612"/>
            <a:ext cx="457200" cy="0"/>
          </a:xfrm>
          <a:prstGeom prst="line">
            <a:avLst/>
          </a:prstGeom>
          <a:ln w="762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355600"/>
            <a:ext cx="457200" cy="0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intuit_w_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536700"/>
            <a:ext cx="787400" cy="229712"/>
          </a:xfrm>
          <a:prstGeom prst="rect">
            <a:avLst/>
          </a:prstGeom>
        </p:spPr>
      </p:pic>
      <p:sp>
        <p:nvSpPr>
          <p:cNvPr id="1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635250" y="5581690"/>
            <a:ext cx="5137150" cy="6018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FontTx/>
              <a:buNone/>
              <a:defRPr sz="1400" cap="all">
                <a:solidFill>
                  <a:schemeClr val="bg1"/>
                </a:solidFill>
              </a:defRPr>
            </a:lvl1pPr>
            <a:lvl2pPr marL="457176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354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53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707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Authors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840038"/>
            <a:ext cx="7315200" cy="2741612"/>
          </a:xfrm>
        </p:spPr>
        <p:txBody>
          <a:bodyPr anchor="b" anchorCtr="0">
            <a:normAutofit/>
          </a:bodyPr>
          <a:lstStyle>
            <a:lvl1pPr>
              <a:lnSpc>
                <a:spcPts val="7000"/>
              </a:lnSpc>
              <a:spcBef>
                <a:spcPts val="0"/>
              </a:spcBef>
              <a:defRPr sz="7000" cap="all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a</a:t>
            </a:r>
            <a:br>
              <a:rPr lang="en-US" dirty="0" smtClean="0"/>
            </a:br>
            <a:r>
              <a:rPr lang="en-US" dirty="0" smtClean="0"/>
              <a:t>Two to three line title</a:t>
            </a:r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55062" y="5579534"/>
            <a:ext cx="1955821" cy="228600"/>
          </a:xfrm>
        </p:spPr>
        <p:txBody>
          <a:bodyPr tIns="0" rIns="0" bIns="0">
            <a:normAutofit/>
          </a:bodyPr>
          <a:lstStyle>
            <a:lvl1pPr>
              <a:defRPr sz="1400" cap="all" baseline="0">
                <a:solidFill>
                  <a:schemeClr val="bg1"/>
                </a:solidFill>
                <a:latin typeface="Helvetica Neue LT W1G 75 Bold"/>
              </a:defRPr>
            </a:lvl1pPr>
          </a:lstStyle>
          <a:p>
            <a:pPr lvl="0"/>
            <a:fld id="{A47FD8EC-2BA6-2147-B424-14978051F8FD}" type="datetime4">
              <a:rPr lang="en-US" smtClean="0"/>
              <a:t>November 24,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4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yan Secti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884081"/>
            <a:ext cx="8231188" cy="2246844"/>
          </a:xfrm>
        </p:spPr>
        <p:txBody>
          <a:bodyPr anchor="t" anchorCtr="0">
            <a:noAutofit/>
          </a:bodyPr>
          <a:lstStyle>
            <a:lvl1pPr>
              <a:lnSpc>
                <a:spcPts val="6000"/>
              </a:lnSpc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303798"/>
            <a:ext cx="8231188" cy="513443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 baseline="0">
                <a:solidFill>
                  <a:schemeClr val="bg1"/>
                </a:solidFill>
                <a:latin typeface="Helvetica Neue LT W1G 75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section modifier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421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range Sectio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884081"/>
            <a:ext cx="8231188" cy="2246844"/>
          </a:xfrm>
        </p:spPr>
        <p:txBody>
          <a:bodyPr anchor="t" anchorCtr="0">
            <a:noAutofit/>
          </a:bodyPr>
          <a:lstStyle>
            <a:lvl1pPr>
              <a:lnSpc>
                <a:spcPts val="6000"/>
              </a:lnSpc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add a two to three line section 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303798"/>
            <a:ext cx="8231188" cy="513443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 baseline="0">
                <a:solidFill>
                  <a:schemeClr val="bg1"/>
                </a:solidFill>
                <a:latin typeface="Helvetica Neue LT W1G 75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section modifier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477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d Secti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884081"/>
            <a:ext cx="8231188" cy="2246844"/>
          </a:xfrm>
        </p:spPr>
        <p:txBody>
          <a:bodyPr anchor="t" anchorCtr="0">
            <a:noAutofit/>
          </a:bodyPr>
          <a:lstStyle>
            <a:lvl1pPr>
              <a:lnSpc>
                <a:spcPts val="6000"/>
              </a:lnSpc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add a two to three line section 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303798"/>
            <a:ext cx="8231188" cy="513443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 baseline="0">
                <a:solidFill>
                  <a:schemeClr val="bg1"/>
                </a:solidFill>
                <a:latin typeface="Helvetica Neue LT W1G 75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section modifier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683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884081"/>
            <a:ext cx="8231188" cy="2246844"/>
          </a:xfrm>
        </p:spPr>
        <p:txBody>
          <a:bodyPr anchor="t" anchorCtr="0">
            <a:noAutofit/>
          </a:bodyPr>
          <a:lstStyle>
            <a:lvl1pPr>
              <a:lnSpc>
                <a:spcPts val="6000"/>
              </a:lnSpc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add a two to three line section 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303798"/>
            <a:ext cx="8231188" cy="513443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 baseline="0">
                <a:solidFill>
                  <a:schemeClr val="bg1"/>
                </a:solidFill>
                <a:latin typeface="Helvetica Neue LT W1G 75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section modifier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81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098675"/>
            <a:ext cx="6400800" cy="4027488"/>
          </a:xfrm>
        </p:spPr>
        <p:txBody>
          <a:bodyPr/>
          <a:lstStyle/>
          <a:p>
            <a:pPr lvl="0"/>
            <a:r>
              <a:rPr lang="en-US" dirty="0" smtClean="0"/>
              <a:t>Click to add content, each point separated by ample space</a:t>
            </a:r>
          </a:p>
          <a:p>
            <a:pPr lvl="1"/>
            <a:r>
              <a:rPr lang="en-US" dirty="0" smtClean="0"/>
              <a:t>Second level content is indicated with a leading underscore</a:t>
            </a:r>
          </a:p>
          <a:p>
            <a:pPr lvl="2"/>
            <a:r>
              <a:rPr lang="en-US" dirty="0" smtClean="0"/>
              <a:t>Third level points are used sparingly and usually relate directly to the point above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7CF5-C451-EA48-9567-F736D001BA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952500"/>
            <a:ext cx="7318375" cy="1143000"/>
          </a:xfrm>
        </p:spPr>
        <p:txBody>
          <a:bodyPr anchor="ctr" anchorCtr="0">
            <a:noAutofit/>
          </a:bodyPr>
          <a:lstStyle>
            <a:lvl1pPr marL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>
                <a:solidFill>
                  <a:schemeClr val="tx1"/>
                </a:solidFill>
              </a:defRPr>
            </a:lvl1pPr>
            <a:lvl2pPr marL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>
                <a:solidFill>
                  <a:schemeClr val="tx1"/>
                </a:solidFill>
              </a:defRPr>
            </a:lvl2pPr>
            <a:lvl3pPr marL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>
                <a:solidFill>
                  <a:schemeClr val="tx1"/>
                </a:solidFill>
              </a:defRPr>
            </a:lvl3pPr>
            <a:lvl4pPr marL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>
                <a:solidFill>
                  <a:schemeClr val="tx1"/>
                </a:solidFill>
              </a:defRPr>
            </a:lvl4pPr>
            <a:lvl5pPr marL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add a headline</a:t>
            </a:r>
          </a:p>
        </p:txBody>
      </p:sp>
    </p:spTree>
    <p:extLst>
      <p:ext uri="{BB962C8B-B14F-4D97-AF65-F5344CB8AC3E}">
        <p14:creationId xmlns:p14="http://schemas.microsoft.com/office/powerpoint/2010/main" val="224238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884081"/>
            <a:ext cx="8231188" cy="2246844"/>
          </a:xfrm>
        </p:spPr>
        <p:txBody>
          <a:bodyPr anchor="t" anchorCtr="0">
            <a:noAutofit/>
          </a:bodyPr>
          <a:lstStyle>
            <a:lvl1pPr>
              <a:lnSpc>
                <a:spcPts val="6000"/>
              </a:lnSpc>
              <a:defRPr sz="6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add a two to three line section title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303799"/>
            <a:ext cx="8231188" cy="462810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 baseline="0">
                <a:solidFill>
                  <a:schemeClr val="bg1"/>
                </a:solidFill>
                <a:latin typeface="Helvetica Neue LT W1G 75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section modifier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187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76338"/>
            <a:ext cx="7318375" cy="300987"/>
          </a:xfrm>
        </p:spPr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105025"/>
            <a:ext cx="3191040" cy="40211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content, each point separated by ample space</a:t>
            </a:r>
          </a:p>
          <a:p>
            <a:pPr lvl="1"/>
            <a:r>
              <a:rPr lang="en-US" dirty="0" smtClean="0"/>
              <a:t>Second level content is indicated with a leading underscore</a:t>
            </a:r>
          </a:p>
          <a:p>
            <a:pPr lvl="2"/>
            <a:r>
              <a:rPr lang="en-US" dirty="0" smtClean="0"/>
              <a:t>Third level points are used sparingly and usually relate directly to the point above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733798" y="2105025"/>
            <a:ext cx="3189349" cy="40211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content, each point separated by ample space</a:t>
            </a:r>
          </a:p>
          <a:p>
            <a:pPr lvl="1"/>
            <a:r>
              <a:rPr lang="en-US" dirty="0" smtClean="0"/>
              <a:t>Second level content is indicated with a leading underscore</a:t>
            </a:r>
          </a:p>
          <a:p>
            <a:pPr lvl="2"/>
            <a:r>
              <a:rPr lang="en-US" dirty="0" smtClean="0"/>
              <a:t>Third level points are used sparingly and usually relate directly to the point above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7CF5-C451-EA48-9567-F736D001BA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952500"/>
            <a:ext cx="7318375" cy="1143000"/>
          </a:xfrm>
        </p:spPr>
        <p:txBody>
          <a:bodyPr anchor="ctr" anchorCtr="0">
            <a:noAutofit/>
          </a:bodyPr>
          <a:lstStyle>
            <a:lvl1pPr marL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 baseline="0">
                <a:solidFill>
                  <a:schemeClr val="tx1"/>
                </a:solidFill>
              </a:defRPr>
            </a:lvl1pPr>
            <a:lvl2pPr marL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>
                <a:solidFill>
                  <a:schemeClr val="tx1"/>
                </a:solidFill>
              </a:defRPr>
            </a:lvl2pPr>
            <a:lvl3pPr marL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>
                <a:solidFill>
                  <a:schemeClr val="tx1"/>
                </a:solidFill>
              </a:defRPr>
            </a:lvl3pPr>
            <a:lvl4pPr marL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>
                <a:solidFill>
                  <a:schemeClr val="tx1"/>
                </a:solidFill>
              </a:defRPr>
            </a:lvl4pPr>
            <a:lvl5pPr marL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add headline</a:t>
            </a:r>
          </a:p>
        </p:txBody>
      </p:sp>
    </p:spTree>
    <p:extLst>
      <p:ext uri="{BB962C8B-B14F-4D97-AF65-F5344CB8AC3E}">
        <p14:creationId xmlns:p14="http://schemas.microsoft.com/office/powerpoint/2010/main" val="208812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7CF5-C451-EA48-9567-F736D001BA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952500"/>
            <a:ext cx="7318375" cy="1143000"/>
          </a:xfrm>
        </p:spPr>
        <p:txBody>
          <a:bodyPr anchor="ctr" anchorCtr="0">
            <a:noAutofit/>
          </a:bodyPr>
          <a:lstStyle>
            <a:lvl1pPr marL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 baseline="0">
                <a:solidFill>
                  <a:schemeClr val="tx1"/>
                </a:solidFill>
              </a:defRPr>
            </a:lvl1pPr>
            <a:lvl2pPr marL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>
                <a:solidFill>
                  <a:schemeClr val="tx1"/>
                </a:solidFill>
              </a:defRPr>
            </a:lvl2pPr>
            <a:lvl3pPr marL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>
                <a:solidFill>
                  <a:schemeClr val="tx1"/>
                </a:solidFill>
              </a:defRPr>
            </a:lvl3pPr>
            <a:lvl4pPr marL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>
                <a:solidFill>
                  <a:schemeClr val="tx1"/>
                </a:solidFill>
              </a:defRPr>
            </a:lvl4pPr>
            <a:lvl5pPr marL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add headline</a:t>
            </a:r>
          </a:p>
        </p:txBody>
      </p:sp>
    </p:spTree>
    <p:extLst>
      <p:ext uri="{BB962C8B-B14F-4D97-AF65-F5344CB8AC3E}">
        <p14:creationId xmlns:p14="http://schemas.microsoft.com/office/powerpoint/2010/main" val="18095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7CF5-C451-EA48-9567-F736D001BAA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9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bg>
      <p:bgPr>
        <a:gradFill flip="none" rotWithShape="1">
          <a:gsLst>
            <a:gs pos="0">
              <a:schemeClr val="bg2"/>
            </a:gs>
            <a:gs pos="100000">
              <a:schemeClr val="tx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26595"/>
            <a:ext cx="7315200" cy="513443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 baseline="0">
                <a:solidFill>
                  <a:schemeClr val="bg1"/>
                </a:solidFill>
                <a:latin typeface="Helvetica Neue LT W1G 75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836612"/>
            <a:ext cx="457200" cy="0"/>
          </a:xfrm>
          <a:prstGeom prst="line">
            <a:avLst/>
          </a:prstGeom>
          <a:ln w="762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355600"/>
            <a:ext cx="457200" cy="0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intuit_w_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536700"/>
            <a:ext cx="787400" cy="229712"/>
          </a:xfrm>
          <a:prstGeom prst="rect">
            <a:avLst/>
          </a:prstGeom>
        </p:spPr>
      </p:pic>
      <p:sp>
        <p:nvSpPr>
          <p:cNvPr id="1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635250" y="5581690"/>
            <a:ext cx="5137150" cy="6018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FontTx/>
              <a:buNone/>
              <a:defRPr sz="1400" cap="all">
                <a:solidFill>
                  <a:schemeClr val="bg1"/>
                </a:solidFill>
              </a:defRPr>
            </a:lvl1pPr>
            <a:lvl2pPr marL="457176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354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53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707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Authors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840038"/>
            <a:ext cx="7315200" cy="2741612"/>
          </a:xfrm>
        </p:spPr>
        <p:txBody>
          <a:bodyPr anchor="b" anchorCtr="0">
            <a:normAutofit/>
          </a:bodyPr>
          <a:lstStyle>
            <a:lvl1pPr>
              <a:lnSpc>
                <a:spcPts val="7000"/>
              </a:lnSpc>
              <a:spcBef>
                <a:spcPts val="0"/>
              </a:spcBef>
              <a:defRPr sz="7000" cap="all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a</a:t>
            </a:r>
            <a:br>
              <a:rPr lang="en-US" dirty="0" smtClean="0"/>
            </a:br>
            <a:r>
              <a:rPr lang="en-US" dirty="0" smtClean="0"/>
              <a:t>Two to three line title</a:t>
            </a:r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55062" y="5579534"/>
            <a:ext cx="1955821" cy="228600"/>
          </a:xfrm>
        </p:spPr>
        <p:txBody>
          <a:bodyPr tIns="0" rIns="0" bIns="0">
            <a:normAutofit/>
          </a:bodyPr>
          <a:lstStyle>
            <a:lvl1pPr>
              <a:defRPr sz="1400" cap="all" baseline="0">
                <a:solidFill>
                  <a:schemeClr val="bg1"/>
                </a:solidFill>
                <a:latin typeface="Helvetica Neue LT W1G 75 Bold"/>
              </a:defRPr>
            </a:lvl1pPr>
          </a:lstStyle>
          <a:p>
            <a:pPr lvl="0"/>
            <a:fld id="{A47FD8EC-2BA6-2147-B424-14978051F8FD}" type="datetime4">
              <a:rPr lang="en-US" smtClean="0"/>
              <a:t>November 24,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7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bg>
      <p:bgPr>
        <a:gradFill flip="none" rotWithShape="1">
          <a:gsLst>
            <a:gs pos="0">
              <a:schemeClr val="accent6"/>
            </a:gs>
            <a:gs pos="80000">
              <a:schemeClr val="accent1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26595"/>
            <a:ext cx="7315200" cy="513443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 baseline="0">
                <a:solidFill>
                  <a:schemeClr val="bg1"/>
                </a:solidFill>
                <a:latin typeface="Helvetica Neue LT W1G 75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836612"/>
            <a:ext cx="457200" cy="0"/>
          </a:xfrm>
          <a:prstGeom prst="line">
            <a:avLst/>
          </a:prstGeom>
          <a:ln w="762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355600"/>
            <a:ext cx="457200" cy="0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intuit_w_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536700"/>
            <a:ext cx="787400" cy="229712"/>
          </a:xfrm>
          <a:prstGeom prst="rect">
            <a:avLst/>
          </a:prstGeom>
        </p:spPr>
      </p:pic>
      <p:sp>
        <p:nvSpPr>
          <p:cNvPr id="1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635250" y="5581690"/>
            <a:ext cx="5137150" cy="6018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FontTx/>
              <a:buNone/>
              <a:defRPr sz="1400" cap="all">
                <a:solidFill>
                  <a:schemeClr val="bg1"/>
                </a:solidFill>
              </a:defRPr>
            </a:lvl1pPr>
            <a:lvl2pPr marL="457176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354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53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707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Authors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840038"/>
            <a:ext cx="7315200" cy="2741612"/>
          </a:xfrm>
        </p:spPr>
        <p:txBody>
          <a:bodyPr anchor="b" anchorCtr="0">
            <a:normAutofit/>
          </a:bodyPr>
          <a:lstStyle>
            <a:lvl1pPr>
              <a:lnSpc>
                <a:spcPts val="7000"/>
              </a:lnSpc>
              <a:spcBef>
                <a:spcPts val="0"/>
              </a:spcBef>
              <a:defRPr sz="7000" cap="all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a</a:t>
            </a:r>
            <a:br>
              <a:rPr lang="en-US" dirty="0" smtClean="0"/>
            </a:br>
            <a:r>
              <a:rPr lang="en-US" dirty="0" smtClean="0"/>
              <a:t>Two to three line title</a:t>
            </a:r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55062" y="5579534"/>
            <a:ext cx="1955821" cy="228600"/>
          </a:xfrm>
        </p:spPr>
        <p:txBody>
          <a:bodyPr tIns="0" rIns="0" bIns="0">
            <a:normAutofit/>
          </a:bodyPr>
          <a:lstStyle>
            <a:lvl1pPr>
              <a:defRPr sz="1400" cap="all" baseline="0">
                <a:solidFill>
                  <a:schemeClr val="bg1"/>
                </a:solidFill>
                <a:latin typeface="Helvetica Neue LT W1G 75 Bold"/>
              </a:defRPr>
            </a:lvl1pPr>
          </a:lstStyle>
          <a:p>
            <a:pPr lvl="0"/>
            <a:fld id="{A47FD8EC-2BA6-2147-B424-14978051F8FD}" type="datetime4">
              <a:rPr lang="en-US" smtClean="0"/>
              <a:t>November 24,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">
    <p:bg>
      <p:bgPr>
        <a:gradFill flip="none" rotWithShape="1">
          <a:gsLst>
            <a:gs pos="0">
              <a:schemeClr val="accent4"/>
            </a:gs>
            <a:gs pos="70000">
              <a:schemeClr val="bg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26595"/>
            <a:ext cx="7315200" cy="513443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FontTx/>
              <a:buNone/>
              <a:defRPr sz="2400" cap="all" baseline="0">
                <a:solidFill>
                  <a:schemeClr val="bg1"/>
                </a:solidFill>
                <a:latin typeface="Helvetica Neue LT W1G 75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836612"/>
            <a:ext cx="457200" cy="0"/>
          </a:xfrm>
          <a:prstGeom prst="line">
            <a:avLst/>
          </a:prstGeom>
          <a:ln w="762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355600"/>
            <a:ext cx="457200" cy="0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intuit_w_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536700"/>
            <a:ext cx="787400" cy="229712"/>
          </a:xfrm>
          <a:prstGeom prst="rect">
            <a:avLst/>
          </a:prstGeom>
        </p:spPr>
      </p:pic>
      <p:sp>
        <p:nvSpPr>
          <p:cNvPr id="1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635250" y="5581690"/>
            <a:ext cx="5137150" cy="6018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FontTx/>
              <a:buNone/>
              <a:defRPr sz="1400" cap="all">
                <a:solidFill>
                  <a:schemeClr val="bg1"/>
                </a:solidFill>
              </a:defRPr>
            </a:lvl1pPr>
            <a:lvl2pPr marL="457176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354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53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707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Authors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840038"/>
            <a:ext cx="7315200" cy="2741612"/>
          </a:xfrm>
        </p:spPr>
        <p:txBody>
          <a:bodyPr anchor="b" anchorCtr="0">
            <a:normAutofit/>
          </a:bodyPr>
          <a:lstStyle>
            <a:lvl1pPr>
              <a:lnSpc>
                <a:spcPts val="7000"/>
              </a:lnSpc>
              <a:spcBef>
                <a:spcPts val="0"/>
              </a:spcBef>
              <a:defRPr sz="7000" cap="all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a</a:t>
            </a:r>
            <a:br>
              <a:rPr lang="en-US" dirty="0" smtClean="0"/>
            </a:br>
            <a:r>
              <a:rPr lang="en-US" dirty="0" smtClean="0"/>
              <a:t>Two to three line title</a:t>
            </a:r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55062" y="5579534"/>
            <a:ext cx="1955821" cy="228600"/>
          </a:xfrm>
        </p:spPr>
        <p:txBody>
          <a:bodyPr tIns="0" rIns="0" bIns="0">
            <a:normAutofit/>
          </a:bodyPr>
          <a:lstStyle>
            <a:lvl1pPr>
              <a:defRPr sz="1400" cap="all" baseline="0">
                <a:solidFill>
                  <a:schemeClr val="bg1"/>
                </a:solidFill>
                <a:latin typeface="Helvetica Neue LT W1G 75 Bold"/>
              </a:defRPr>
            </a:lvl1pPr>
          </a:lstStyle>
          <a:p>
            <a:pPr lvl="0"/>
            <a:fld id="{A47FD8EC-2BA6-2147-B424-14978051F8FD}" type="datetime4">
              <a:rPr lang="en-US" smtClean="0"/>
              <a:t>November 24,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31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76338"/>
            <a:ext cx="7318375" cy="300987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98675"/>
            <a:ext cx="6400800" cy="40274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add content, each point separated by ample space</a:t>
            </a:r>
          </a:p>
          <a:p>
            <a:pPr lvl="1"/>
            <a:r>
              <a:rPr lang="en-US" dirty="0" smtClean="0"/>
              <a:t>Second level content is indicated with a leading underscore</a:t>
            </a:r>
          </a:p>
          <a:p>
            <a:pPr lvl="2"/>
            <a:r>
              <a:rPr lang="en-US" dirty="0" smtClean="0"/>
              <a:t>Third level points are used sparingly and usually relate directly to the point above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6597" y="6356350"/>
            <a:ext cx="805507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cap="all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7870" y="6356350"/>
            <a:ext cx="228930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0" i="0" cap="all">
                <a:solidFill>
                  <a:schemeClr val="tx1"/>
                </a:solidFill>
                <a:latin typeface="HelveticaNeueLT W1G 75 Bd"/>
                <a:cs typeface="HelveticaNeueLT W1G 75 Bd"/>
              </a:defRPr>
            </a:lvl1pPr>
          </a:lstStyle>
          <a:p>
            <a:fld id="{7B7F7CF5-C451-EA48-9567-F736D001BAA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intuit_k_r.eps"/>
          <p:cNvPicPr>
            <a:picLocks noChangeAspect="1"/>
          </p:cNvPicPr>
          <p:nvPr/>
        </p:nvPicPr>
        <p:blipFill>
          <a:blip r:embed="rId16">
            <a:alphaModFix amt="90000"/>
          </a:blip>
          <a:stretch>
            <a:fillRect/>
          </a:stretch>
        </p:blipFill>
        <p:spPr>
          <a:xfrm>
            <a:off x="453769" y="6519335"/>
            <a:ext cx="313436" cy="9144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8843" y="836612"/>
            <a:ext cx="457200" cy="0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8843" y="355600"/>
            <a:ext cx="457200" cy="0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4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fld id="{01A5CB4E-2C4A-7B45-A6C4-090E67A4BB69}" type="datetime4">
              <a:rPr lang="en-US" smtClean="0"/>
              <a:t>March 26, 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5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</p:sldLayoutIdLst>
  <p:hf hdr="0"/>
  <p:txStyles>
    <p:titleStyle>
      <a:lvl1pPr algn="l" defTabSz="457200" rtl="0" eaLnBrk="1" latinLnBrk="0" hangingPunct="1">
        <a:lnSpc>
          <a:spcPts val="1200"/>
        </a:lnSpc>
        <a:spcBef>
          <a:spcPct val="0"/>
        </a:spcBef>
        <a:buNone/>
        <a:defRPr sz="12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1800"/>
        </a:spcBef>
        <a:buFontTx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65760" indent="-137160" algn="l" defTabSz="457200" rtl="0" eaLnBrk="1" latinLnBrk="0" hangingPunct="1">
        <a:spcBef>
          <a:spcPts val="1000"/>
        </a:spcBef>
        <a:buClr>
          <a:schemeClr val="tx1"/>
        </a:buClr>
        <a:buFont typeface="Lucida Grande"/>
        <a:buChar char="_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365760" indent="0" algn="l" defTabSz="457200" rtl="0" eaLnBrk="1" latinLnBrk="0" hangingPunct="1">
        <a:spcBef>
          <a:spcPts val="600"/>
        </a:spcBef>
        <a:buFontTx/>
        <a:buNone/>
        <a:defRPr sz="1200" kern="1200" baseline="0">
          <a:solidFill>
            <a:schemeClr val="accent3"/>
          </a:solidFill>
          <a:latin typeface="+mn-lt"/>
          <a:ea typeface="+mn-ea"/>
          <a:cs typeface="+mn-cs"/>
        </a:defRPr>
      </a:lvl3pPr>
      <a:lvl4pPr marL="365760" indent="0" algn="l" defTabSz="457200" rtl="0" eaLnBrk="1" latinLnBrk="0" hangingPunct="1">
        <a:spcBef>
          <a:spcPts val="600"/>
        </a:spcBef>
        <a:buFontTx/>
        <a:buNone/>
        <a:defRPr sz="1200" kern="1200">
          <a:solidFill>
            <a:schemeClr val="accent3"/>
          </a:solidFill>
          <a:latin typeface="+mn-lt"/>
          <a:ea typeface="+mn-ea"/>
          <a:cs typeface="+mn-cs"/>
        </a:defRPr>
      </a:lvl4pPr>
      <a:lvl5pPr marL="365760" indent="0" algn="l" defTabSz="457200" rtl="0" eaLnBrk="1" latinLnBrk="0" hangingPunct="1">
        <a:spcBef>
          <a:spcPts val="600"/>
        </a:spcBef>
        <a:buFontTx/>
        <a:buNone/>
        <a:defRPr sz="12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mailto:John_ELLIS@intuit.com" TargetMode="External"/><Relationship Id="rId3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[Presented By: Liz </a:t>
            </a:r>
            <a:r>
              <a:rPr lang="en-US" dirty="0" smtClean="0"/>
              <a:t>BAKER in Partnership with </a:t>
            </a:r>
            <a:r>
              <a:rPr lang="en-US" dirty="0" err="1" smtClean="0"/>
              <a:t>Revolution</a:t>
            </a:r>
            <a:r>
              <a:rPr lang="en-US" dirty="0" err="1" smtClean="0"/>
              <a:t>EHR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 </a:t>
            </a:r>
            <a:r>
              <a:rPr lang="en-US" dirty="0" err="1" smtClean="0"/>
              <a:t>demandforce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2840038"/>
            <a:ext cx="7769196" cy="2741612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Texting &amp; HIPAA Compliance in your practice</a:t>
            </a:r>
            <a:endParaRPr lang="en-US" sz="66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dirty="0" smtClean="0"/>
              <a:t>March 26</a:t>
            </a:r>
            <a:r>
              <a:rPr lang="en-US" baseline="30000" dirty="0" smtClean="0"/>
              <a:t>th</a:t>
            </a:r>
            <a:r>
              <a:rPr lang="en-US" dirty="0" smtClean="0"/>
              <a:t>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58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TEXTING &amp; HIPAA COMPLIANCE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952499"/>
            <a:ext cx="8229600" cy="148263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Email &amp; CAN-SPAM Law</a:t>
            </a:r>
            <a:endParaRPr lang="en-US" cap="non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6597" y="6356350"/>
            <a:ext cx="805507" cy="365125"/>
          </a:xfrm>
        </p:spPr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870" y="6356350"/>
            <a:ext cx="228930" cy="365125"/>
          </a:xfrm>
        </p:spPr>
        <p:txBody>
          <a:bodyPr/>
          <a:lstStyle/>
          <a:p>
            <a:fld id="{7B7F7CF5-C451-EA48-9567-F736D001BAA0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91883" y="2226235"/>
            <a:ext cx="505011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All emails from a business must not violate the CAN-SPAM Act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Include bulk &amp; one-off emails</a:t>
            </a:r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Damages </a:t>
            </a:r>
            <a:r>
              <a:rPr lang="en-US" sz="2400" dirty="0"/>
              <a:t>ranging from $500.00 to $1,500.00 per unsolicited call/message</a:t>
            </a:r>
            <a:endParaRPr lang="en-US" sz="2400" dirty="0"/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800" dirty="0"/>
          </a:p>
        </p:txBody>
      </p:sp>
      <p:pic>
        <p:nvPicPr>
          <p:cNvPr id="9" name="Picture 8" descr="newEmai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294" y="1315402"/>
            <a:ext cx="2818709" cy="491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24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TEXTING &amp; HIPAA COMPLIANCE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952499"/>
            <a:ext cx="8229600" cy="148263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Basic Email Requirements</a:t>
            </a:r>
            <a:endParaRPr lang="en-US" cap="non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6597" y="6356350"/>
            <a:ext cx="805507" cy="365125"/>
          </a:xfrm>
        </p:spPr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870" y="6356350"/>
            <a:ext cx="228930" cy="365125"/>
          </a:xfrm>
        </p:spPr>
        <p:txBody>
          <a:bodyPr/>
          <a:lstStyle/>
          <a:p>
            <a:fld id="{7B7F7CF5-C451-EA48-9567-F736D001BAA0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91882" y="2091764"/>
            <a:ext cx="7640222" cy="5324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400" dirty="0" smtClean="0"/>
              <a:t>Include unsubscribe links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400" dirty="0" smtClean="0"/>
              <a:t>Honor unsubscribe requests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400" dirty="0" smtClean="0"/>
              <a:t>Include full contact information </a:t>
            </a:r>
            <a:endParaRPr lang="en-US" sz="24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400" dirty="0" smtClean="0"/>
              <a:t>Not release private or confidential information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400" dirty="0" smtClean="0"/>
              <a:t>Must not give false or misleading information (including deceptive subject lines)</a:t>
            </a:r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r>
              <a:rPr lang="en-US" sz="2400" i="1" dirty="0" smtClean="0">
                <a:solidFill>
                  <a:srgbClr val="008000"/>
                </a:solidFill>
              </a:rPr>
              <a:t>** Demandforce already does the first 3 automatically</a:t>
            </a:r>
            <a:endParaRPr lang="en-US" sz="2400" i="1" dirty="0">
              <a:solidFill>
                <a:srgbClr val="008000"/>
              </a:solidFill>
            </a:endParaRPr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177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952500"/>
            <a:ext cx="7318375" cy="1886324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Liz Baker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  <a:hlinkClick r:id="rId2"/>
              </a:rPr>
              <a:t>LIZ_BAKER@intuit.com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Demandforce.com</a:t>
            </a:r>
            <a:r>
              <a:rPr lang="en-US" dirty="0" smtClean="0">
                <a:solidFill>
                  <a:schemeClr val="tx2"/>
                </a:solidFill>
              </a:rPr>
              <a:t>/</a:t>
            </a:r>
            <a:r>
              <a:rPr lang="en-US" dirty="0" err="1" smtClean="0">
                <a:solidFill>
                  <a:schemeClr val="tx2"/>
                </a:solidFill>
              </a:rPr>
              <a:t>REVolutionehr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6597" y="6356350"/>
            <a:ext cx="805507" cy="365125"/>
          </a:xfrm>
        </p:spPr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870" y="6356350"/>
            <a:ext cx="228930" cy="365125"/>
          </a:xfrm>
        </p:spPr>
        <p:txBody>
          <a:bodyPr/>
          <a:lstStyle/>
          <a:p>
            <a:fld id="{7B7F7CF5-C451-EA48-9567-F736D001BAA0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8" descr="Q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941" y="2917176"/>
            <a:ext cx="4087042" cy="343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457200" y="376338"/>
            <a:ext cx="7318375" cy="300987"/>
          </a:xfrm>
        </p:spPr>
        <p:txBody>
          <a:bodyPr/>
          <a:lstStyle/>
          <a:p>
            <a:r>
              <a:rPr lang="en-US" dirty="0" smtClean="0"/>
              <a:t>TEXTING &amp; HIPAA COMPLIANCE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30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TEXTING &amp; HIPAA Compliance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952499"/>
            <a:ext cx="8229600" cy="1975972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Agenda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cap="none" dirty="0">
              <a:solidFill>
                <a:schemeClr val="tx2"/>
              </a:solidFill>
            </a:endParaRPr>
          </a:p>
          <a:p>
            <a:endParaRPr lang="en-US" cap="non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6597" y="6356350"/>
            <a:ext cx="805507" cy="365125"/>
          </a:xfrm>
        </p:spPr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870" y="6356350"/>
            <a:ext cx="228930" cy="365125"/>
          </a:xfrm>
        </p:spPr>
        <p:txBody>
          <a:bodyPr/>
          <a:lstStyle/>
          <a:p>
            <a:fld id="{7B7F7CF5-C451-EA48-9567-F736D001BAA0}" type="slidenum">
              <a:rPr lang="en-US" smtClean="0"/>
              <a:t>2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91882" y="2226235"/>
            <a:ext cx="78949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 smtClean="0"/>
              <a:t>Text Messaging 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HIPAA Compliance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Email &amp; the CAN-SPAM law</a:t>
            </a:r>
          </a:p>
        </p:txBody>
      </p:sp>
    </p:spTree>
    <p:extLst>
      <p:ext uri="{BB962C8B-B14F-4D97-AF65-F5344CB8AC3E}">
        <p14:creationId xmlns:p14="http://schemas.microsoft.com/office/powerpoint/2010/main" val="305540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952499"/>
            <a:ext cx="8229600" cy="1975972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TCPA (Telephone Consumer Protection Act)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cap="none" dirty="0">
              <a:solidFill>
                <a:schemeClr val="tx2"/>
              </a:solidFill>
            </a:endParaRPr>
          </a:p>
          <a:p>
            <a:endParaRPr lang="en-US" cap="non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6597" y="6356350"/>
            <a:ext cx="805507" cy="365125"/>
          </a:xfrm>
        </p:spPr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870" y="6356350"/>
            <a:ext cx="228930" cy="365125"/>
          </a:xfrm>
        </p:spPr>
        <p:txBody>
          <a:bodyPr/>
          <a:lstStyle/>
          <a:p>
            <a:fld id="{7B7F7CF5-C451-EA48-9567-F736D001BAA0}" type="slidenum">
              <a:rPr lang="en-US" smtClean="0"/>
              <a:t>3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91882" y="2226235"/>
            <a:ext cx="7894918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Among other things, the TCPA allows individuals to file lawsuits and collect damages for receiving unsolicited telemarketing calls, faxes, pre-recorded calls or autodialed calls</a:t>
            </a:r>
            <a:r>
              <a:rPr lang="en-US" sz="2400" dirty="0" smtClean="0"/>
              <a:t>. </a:t>
            </a:r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u="sng" dirty="0" smtClean="0"/>
              <a:t>New </a:t>
            </a:r>
            <a:r>
              <a:rPr lang="en-US" sz="2400" u="sng" dirty="0" smtClean="0"/>
              <a:t>law </a:t>
            </a:r>
            <a:r>
              <a:rPr lang="en-US" sz="2400" dirty="0" smtClean="0"/>
              <a:t>as of October 2013: The </a:t>
            </a:r>
            <a:r>
              <a:rPr lang="en-US" sz="2400" dirty="0"/>
              <a:t>Federal Communications Commission (FCC) now </a:t>
            </a:r>
            <a:r>
              <a:rPr lang="en-US" sz="2400" dirty="0" smtClean="0"/>
              <a:t>requires that businesses obtain </a:t>
            </a:r>
            <a:r>
              <a:rPr lang="en-US" sz="2400" dirty="0"/>
              <a:t>written consent from their consumers before delivering certain types of text or voice </a:t>
            </a:r>
            <a:r>
              <a:rPr lang="en-US" sz="2400" dirty="0" smtClean="0"/>
              <a:t>communications </a:t>
            </a:r>
            <a:r>
              <a:rPr lang="en-US" sz="2400" dirty="0"/>
              <a:t>if they are transmitted </a:t>
            </a:r>
            <a:r>
              <a:rPr lang="en-US" sz="2400" u="sng" dirty="0"/>
              <a:t>for marketing purposes.</a:t>
            </a:r>
            <a:endParaRPr lang="en-US" sz="2400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Texting &amp; HIPAA Compliance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40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TEXTING &amp; HIPAA COMPLIANCE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952499"/>
            <a:ext cx="8229600" cy="148263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Marketing vs. Operational</a:t>
            </a:r>
            <a:endParaRPr lang="en-US" cap="non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6597" y="6356350"/>
            <a:ext cx="805507" cy="365125"/>
          </a:xfrm>
        </p:spPr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870" y="6356350"/>
            <a:ext cx="228930" cy="365125"/>
          </a:xfrm>
        </p:spPr>
        <p:txBody>
          <a:bodyPr/>
          <a:lstStyle/>
          <a:p>
            <a:fld id="{7B7F7CF5-C451-EA48-9567-F736D001BAA0}" type="slidenum">
              <a:rPr lang="en-US" smtClean="0"/>
              <a:t>4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91882" y="2002117"/>
            <a:ext cx="78949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Marketing text: </a:t>
            </a:r>
          </a:p>
          <a:p>
            <a:pPr marL="742950" lvl="1" indent="-285750">
              <a:buFontTx/>
              <a:buChar char="-"/>
            </a:pPr>
            <a:r>
              <a:rPr lang="en-US" sz="2400" dirty="0"/>
              <a:t>Promoting </a:t>
            </a:r>
            <a:r>
              <a:rPr lang="en-US" sz="2400" dirty="0" smtClean="0"/>
              <a:t>certain service </a:t>
            </a:r>
            <a:r>
              <a:rPr lang="en-US" sz="2400" dirty="0"/>
              <a:t>or product</a:t>
            </a:r>
          </a:p>
          <a:p>
            <a:pPr marL="742950" lvl="1" indent="-285750">
              <a:buFontTx/>
              <a:buChar char="-"/>
            </a:pPr>
            <a:r>
              <a:rPr lang="en-US" sz="2400" dirty="0" smtClean="0"/>
              <a:t>Special offers</a:t>
            </a:r>
          </a:p>
          <a:p>
            <a:pPr marL="742950" lvl="1" indent="-285750">
              <a:buFontTx/>
              <a:buChar char="-"/>
            </a:pPr>
            <a:r>
              <a:rPr lang="en-US" sz="2400" dirty="0" smtClean="0"/>
              <a:t>Recall texts</a:t>
            </a:r>
          </a:p>
          <a:p>
            <a:pPr marL="742950" lvl="1" indent="-285750">
              <a:buFontTx/>
              <a:buChar char="-"/>
            </a:pPr>
            <a:r>
              <a:rPr lang="en-US" sz="2400" dirty="0" smtClean="0"/>
              <a:t>Texts without a previous business relationship between the patient &amp; practice</a:t>
            </a:r>
          </a:p>
          <a:p>
            <a:pPr lvl="1"/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Operational text:</a:t>
            </a:r>
            <a:endParaRPr lang="en-US" sz="2800" dirty="0"/>
          </a:p>
          <a:p>
            <a:pPr marL="742950" lvl="1" indent="-285750">
              <a:buFontTx/>
              <a:buChar char="-"/>
            </a:pPr>
            <a:r>
              <a:rPr lang="en-US" sz="2400" dirty="0" smtClean="0"/>
              <a:t>Appointment reminder</a:t>
            </a:r>
          </a:p>
          <a:p>
            <a:pPr marL="742950" lvl="1" indent="-285750">
              <a:buFontTx/>
              <a:buChar char="-"/>
            </a:pPr>
            <a:r>
              <a:rPr lang="en-US" sz="2400" dirty="0" smtClean="0"/>
              <a:t>Appointment confirmation</a:t>
            </a:r>
          </a:p>
          <a:p>
            <a:pPr marL="742950" lvl="1" indent="-285750">
              <a:buFontTx/>
              <a:buChar char="-"/>
            </a:pPr>
            <a:r>
              <a:rPr lang="en-US" sz="2400" dirty="0" smtClean="0"/>
              <a:t>Any communication around a previously scheduled and agreed upon appointments</a:t>
            </a:r>
          </a:p>
        </p:txBody>
      </p:sp>
    </p:spTree>
    <p:extLst>
      <p:ext uri="{BB962C8B-B14F-4D97-AF65-F5344CB8AC3E}">
        <p14:creationId xmlns:p14="http://schemas.microsoft.com/office/powerpoint/2010/main" val="157418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TEXTING &amp; HIPAA COMPLIANCE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952499"/>
            <a:ext cx="8229600" cy="148263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is OK</a:t>
            </a:r>
            <a:endParaRPr lang="en-US" cap="non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6597" y="6356350"/>
            <a:ext cx="805507" cy="365125"/>
          </a:xfrm>
        </p:spPr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870" y="6356350"/>
            <a:ext cx="228930" cy="365125"/>
          </a:xfrm>
        </p:spPr>
        <p:txBody>
          <a:bodyPr/>
          <a:lstStyle/>
          <a:p>
            <a:fld id="{7B7F7CF5-C451-EA48-9567-F736D001BAA0}" type="slidenum">
              <a:rPr lang="en-US" smtClean="0"/>
              <a:t>5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91882" y="1972235"/>
            <a:ext cx="47363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 dirty="0" smtClean="0"/>
              <a:t>Texts with written </a:t>
            </a:r>
            <a:r>
              <a:rPr lang="en-US" sz="1600" dirty="0"/>
              <a:t>c</a:t>
            </a:r>
            <a:r>
              <a:rPr lang="en-US" sz="1600" dirty="0" smtClean="0"/>
              <a:t>onsent</a:t>
            </a:r>
          </a:p>
          <a:p>
            <a:pPr marL="285750" indent="-285750">
              <a:buFontTx/>
              <a:buChar char="-"/>
            </a:pP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Texts about an appointment (including confirmations &amp; reminders)</a:t>
            </a:r>
          </a:p>
          <a:p>
            <a:pPr marL="285750" indent="-285750">
              <a:buFontTx/>
              <a:buChar char="-"/>
            </a:pP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Manually sent “Welcome” text messages</a:t>
            </a:r>
          </a:p>
          <a:p>
            <a:pPr marL="285750" indent="-285750">
              <a:buFontTx/>
              <a:buChar char="-"/>
            </a:pPr>
            <a:endParaRPr lang="en-US" sz="1600" dirty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Eyewear ready </a:t>
            </a:r>
            <a:r>
              <a:rPr lang="en-US" sz="1600" dirty="0" smtClean="0"/>
              <a:t>notifications</a:t>
            </a:r>
          </a:p>
          <a:p>
            <a:pPr marL="285750" indent="-285750">
              <a:buFontTx/>
              <a:buChar char="-"/>
            </a:pP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Calls</a:t>
            </a:r>
            <a:r>
              <a:rPr lang="en-US" sz="1600" b="1" i="1" dirty="0" smtClean="0"/>
              <a:t> </a:t>
            </a:r>
            <a:r>
              <a:rPr lang="en-US" sz="1600" dirty="0" smtClean="0"/>
              <a:t>that </a:t>
            </a:r>
            <a:r>
              <a:rPr lang="en-US" sz="1600" dirty="0"/>
              <a:t>are manually dialed and do not contain a pre-recorded message are exempt from </a:t>
            </a:r>
            <a:r>
              <a:rPr lang="en-US" sz="1600"/>
              <a:t>the </a:t>
            </a:r>
            <a:r>
              <a:rPr lang="en-US" sz="1600" smtClean="0"/>
              <a:t>TCPA</a:t>
            </a:r>
            <a:endParaRPr lang="en-US" sz="1600" dirty="0"/>
          </a:p>
          <a:p>
            <a:pPr marL="285750" indent="-285750">
              <a:buFontTx/>
              <a:buChar char="-"/>
            </a:pPr>
            <a:endParaRPr lang="en-US" sz="1600" dirty="0" smtClean="0"/>
          </a:p>
          <a:p>
            <a:pPr marL="285750" indent="-285750">
              <a:buFontTx/>
              <a:buChar char="-"/>
            </a:pPr>
            <a:endParaRPr lang="en-US" sz="1600" dirty="0" smtClean="0"/>
          </a:p>
          <a:p>
            <a:pPr marL="285750" indent="-285750">
              <a:buFontTx/>
              <a:buChar char="-"/>
            </a:pPr>
            <a:endParaRPr lang="en-US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0100" y="1255058"/>
            <a:ext cx="2302641" cy="454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99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TEXTING &amp; HIPAA COMPLIANCE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952499"/>
            <a:ext cx="8229600" cy="148263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has Demandforce Done?</a:t>
            </a:r>
            <a:endParaRPr lang="en-US" cap="non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6597" y="6356350"/>
            <a:ext cx="805507" cy="365125"/>
          </a:xfrm>
        </p:spPr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870" y="6356350"/>
            <a:ext cx="228930" cy="365125"/>
          </a:xfrm>
        </p:spPr>
        <p:txBody>
          <a:bodyPr/>
          <a:lstStyle/>
          <a:p>
            <a:fld id="{7B7F7CF5-C451-EA48-9567-F736D001BAA0}" type="slidenum">
              <a:rPr lang="en-US" smtClean="0"/>
              <a:t>6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91882" y="2226235"/>
            <a:ext cx="789491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800" dirty="0"/>
          </a:p>
        </p:txBody>
      </p:sp>
      <p:pic>
        <p:nvPicPr>
          <p:cNvPr id="2" name="Picture 1" descr="welcome_dashboar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9" t="34699" b="36166"/>
          <a:stretch/>
        </p:blipFill>
        <p:spPr>
          <a:xfrm>
            <a:off x="1073047" y="3310889"/>
            <a:ext cx="6448961" cy="21365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44282" y="2378635"/>
            <a:ext cx="698369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No more automatic welcomes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622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TEXTING &amp; HIPAA COMPLIANCE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952499"/>
            <a:ext cx="8229600" cy="148263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has Demandforce Done?</a:t>
            </a:r>
            <a:endParaRPr lang="en-US" cap="non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6597" y="6356350"/>
            <a:ext cx="805507" cy="365125"/>
          </a:xfrm>
        </p:spPr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870" y="6356350"/>
            <a:ext cx="228930" cy="365125"/>
          </a:xfrm>
        </p:spPr>
        <p:txBody>
          <a:bodyPr/>
          <a:lstStyle/>
          <a:p>
            <a:fld id="{7B7F7CF5-C451-EA48-9567-F736D001BAA0}" type="slidenum">
              <a:rPr lang="en-US" smtClean="0"/>
              <a:t>7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91882" y="2226235"/>
            <a:ext cx="789491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91882" y="2226235"/>
            <a:ext cx="698369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400" dirty="0" smtClean="0"/>
              <a:t>Improved Response Tracking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400" dirty="0" smtClean="0"/>
              <a:t>Better preferences flow for patients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400" dirty="0" smtClean="0"/>
              <a:t>Expanded opt-in links: promoting text message opt-ins with every email</a:t>
            </a:r>
            <a:endParaRPr lang="en-US" sz="2400" dirty="0"/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996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TEXTING &amp; HIPAA COMPLIANCE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952499"/>
            <a:ext cx="8229600" cy="148263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HIPAA Compliance</a:t>
            </a:r>
            <a:endParaRPr lang="en-US" cap="non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6597" y="6356350"/>
            <a:ext cx="805507" cy="365125"/>
          </a:xfrm>
        </p:spPr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870" y="6356350"/>
            <a:ext cx="228930" cy="365125"/>
          </a:xfrm>
        </p:spPr>
        <p:txBody>
          <a:bodyPr/>
          <a:lstStyle/>
          <a:p>
            <a:fld id="{7B7F7CF5-C451-EA48-9567-F736D001BAA0}" type="slidenum">
              <a:rPr lang="en-US" smtClean="0"/>
              <a:t>8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91882" y="2226235"/>
            <a:ext cx="789491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HIPAA </a:t>
            </a:r>
            <a:r>
              <a:rPr lang="en-US" sz="2400" dirty="0" err="1" smtClean="0"/>
              <a:t>Ombibus</a:t>
            </a:r>
            <a:r>
              <a:rPr lang="en-US" sz="2400" dirty="0" smtClean="0"/>
              <a:t> Final Rule: extended the obligations of health care providers &amp; the businesses who have access to PHI to protect patients’ protected health information (PHI)</a:t>
            </a:r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HIPAA Privacy Rule: governs acquisition, storage, transfer &amp; retention of PHI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HIPAA Security Rule: covers all information acquired, maintained or transferred electronically</a:t>
            </a:r>
            <a:endParaRPr lang="en-US" sz="2400" dirty="0"/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215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TEXTING &amp; HIPAA COMPLIANCE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800647"/>
            <a:ext cx="8229600" cy="148263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Demandforce is HIPAA Compliant</a:t>
            </a:r>
            <a:endParaRPr lang="en-US" cap="non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6597" y="6356350"/>
            <a:ext cx="805507" cy="365125"/>
          </a:xfrm>
        </p:spPr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870" y="6356350"/>
            <a:ext cx="228930" cy="365125"/>
          </a:xfrm>
        </p:spPr>
        <p:txBody>
          <a:bodyPr/>
          <a:lstStyle/>
          <a:p>
            <a:fld id="{7B7F7CF5-C451-EA48-9567-F736D001BAA0}" type="slidenum">
              <a:rPr lang="en-US" smtClean="0"/>
              <a:t>9</a:t>
            </a:fld>
            <a:endParaRPr lang="en-US"/>
          </a:p>
        </p:txBody>
      </p:sp>
      <p:pic>
        <p:nvPicPr>
          <p:cNvPr id="2" name="Picture 1" descr="Screen Shot 2014-03-13 at 10.35.2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97105"/>
            <a:ext cx="8173706" cy="5060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Oval 2"/>
          <p:cNvSpPr/>
          <p:nvPr/>
        </p:nvSpPr>
        <p:spPr>
          <a:xfrm>
            <a:off x="343647" y="2913529"/>
            <a:ext cx="8456706" cy="791883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xplosion 1 4"/>
          <p:cNvSpPr/>
          <p:nvPr/>
        </p:nvSpPr>
        <p:spPr>
          <a:xfrm rot="585441">
            <a:off x="4147700" y="3817004"/>
            <a:ext cx="4795613" cy="2777662"/>
          </a:xfrm>
          <a:prstGeom prst="irregularSeal1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Ensure all programs in your practice are HIPAA compliant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8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IntuitXD">
  <a:themeElements>
    <a:clrScheme name="IntuitXD 1">
      <a:dk1>
        <a:srgbClr val="505050"/>
      </a:dk1>
      <a:lt1>
        <a:sysClr val="window" lastClr="FFFFFF"/>
      </a:lt1>
      <a:dk2>
        <a:srgbClr val="0098CD"/>
      </a:dk2>
      <a:lt2>
        <a:srgbClr val="95CD3C"/>
      </a:lt2>
      <a:accent1>
        <a:srgbClr val="365EBF"/>
      </a:accent1>
      <a:accent2>
        <a:srgbClr val="1E4164"/>
      </a:accent2>
      <a:accent3>
        <a:srgbClr val="808080"/>
      </a:accent3>
      <a:accent4>
        <a:srgbClr val="FEC82A"/>
      </a:accent4>
      <a:accent5>
        <a:srgbClr val="F0640F"/>
      </a:accent5>
      <a:accent6>
        <a:srgbClr val="E31B23"/>
      </a:accent6>
      <a:hlink>
        <a:srgbClr val="365EBF"/>
      </a:hlink>
      <a:folHlink>
        <a:srgbClr val="9A3366"/>
      </a:folHlink>
    </a:clrScheme>
    <a:fontScheme name="Office 2">
      <a:majorFont>
        <a:latin typeface="Helvetica Neue LT W1G 75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Helvetica Neue LT W1G 45 Light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IntuitXD.potx</Template>
  <TotalTime>21312</TotalTime>
  <Words>523</Words>
  <Application>Microsoft Macintosh PowerPoint</Application>
  <PresentationFormat>On-screen Show (4:3)</PresentationFormat>
  <Paragraphs>113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IntuitXD</vt:lpstr>
      <vt:lpstr>Intuit demandforce</vt:lpstr>
      <vt:lpstr>TEXTING &amp; HIPAA Compliance</vt:lpstr>
      <vt:lpstr>Texting &amp; HIPAA Compliance</vt:lpstr>
      <vt:lpstr>TEXTING &amp; HIPAA COMPLIANCE</vt:lpstr>
      <vt:lpstr>TEXTING &amp; HIPAA COMPLIANCE</vt:lpstr>
      <vt:lpstr>TEXTING &amp; HIPAA COMPLIANCE</vt:lpstr>
      <vt:lpstr>TEXTING &amp; HIPAA COMPLIANCE</vt:lpstr>
      <vt:lpstr>TEXTING &amp; HIPAA COMPLIANCE</vt:lpstr>
      <vt:lpstr>TEXTING &amp; HIPAA COMPLIANCE</vt:lpstr>
      <vt:lpstr>TEXTING &amp; HIPAA COMPLIANCE</vt:lpstr>
      <vt:lpstr>TEXTING &amp; HIPAA COMPLIANCE</vt:lpstr>
      <vt:lpstr>TEXTING &amp; HIPAA COMPLIANCE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Wright</dc:creator>
  <cp:lastModifiedBy>Liz Baker</cp:lastModifiedBy>
  <cp:revision>95</cp:revision>
  <cp:lastPrinted>2014-01-08T18:32:35Z</cp:lastPrinted>
  <dcterms:created xsi:type="dcterms:W3CDTF">2013-11-24T22:40:44Z</dcterms:created>
  <dcterms:modified xsi:type="dcterms:W3CDTF">2014-03-26T15:59:35Z</dcterms:modified>
</cp:coreProperties>
</file>